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5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84698" autoAdjust="0"/>
  </p:normalViewPr>
  <p:slideViewPr>
    <p:cSldViewPr>
      <p:cViewPr>
        <p:scale>
          <a:sx n="64" d="100"/>
          <a:sy n="64" d="100"/>
        </p:scale>
        <p:origin x="-1560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CB5994-7CA7-4367-899B-63E8E828BA3D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971ECF-8D64-4A0C-8EAA-485FB21B1F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8312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71ECF-8D64-4A0C-8EAA-485FB21B1FCD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/>
                <a:ea typeface="Calibri"/>
                <a:cs typeface="Times New Roman"/>
              </a:rPr>
              <a:t> Проведенные мероприятия в рамках данного проекта, позволили объединить всех участников образовательных отношений одной деятельностью. На участке появились  цветники, созданные родителями и детьми. Воспитанники с активным желанием включались во все мероприятия проекта, желая помочь героям </a:t>
            </a:r>
            <a:r>
              <a:rPr lang="ru-RU" sz="1200" dirty="0" err="1" smtClean="0">
                <a:effectLst/>
                <a:latin typeface="Times New Roman"/>
                <a:ea typeface="Calibri"/>
                <a:cs typeface="Times New Roman"/>
              </a:rPr>
              <a:t>Эколятам</a:t>
            </a:r>
            <a:r>
              <a:rPr lang="ru-RU" sz="1200" dirty="0" smtClean="0">
                <a:effectLst/>
                <a:latin typeface="Times New Roman"/>
                <a:ea typeface="Calibri"/>
                <a:cs typeface="Times New Roman"/>
              </a:rPr>
              <a:t>-дошколятам.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/>
                <a:ea typeface="Calibri"/>
                <a:cs typeface="Times New Roman"/>
              </a:rPr>
              <a:t> Во время бесед дети подробнее узнали о происхождении и жизни растений и животных, об уходе за ними и необходимыми условиями для их роста, развития, цветения и размножения. 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/>
                <a:ea typeface="Calibri"/>
                <a:cs typeface="Times New Roman"/>
              </a:rPr>
              <a:t>После проведённых педагогами практических игровых занятий с детьми, индивидуальных поручений по дежурству в уголке природы и на прогулке, дети с большим удовольствием заботятся о растениях в группе и на участке, подкармливают птиц на прогулке, с большей ответственностью относятся к разным поручениям.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/>
                <a:ea typeface="Calibri"/>
                <a:cs typeface="Times New Roman"/>
              </a:rPr>
              <a:t>Во время трудовой деятельности по уходу за цветами, дети чаще делятся своими впечатлениями с воспитателем, друг с другом, рассказывают о том, как помогают своим родителям в уходе за домашними цветами.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71ECF-8D64-4A0C-8EAA-485FB21B1FCD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8849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своих работах стараемся пользоваться разнообразным природным и искусственным материалом. Наблюдаем их интересное сочетание</a:t>
            </a:r>
            <a:r>
              <a:rPr lang="ru-RU" dirty="0" smtClean="0"/>
              <a:t>. Исследуем свойства материалов.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71ECF-8D64-4A0C-8EAA-485FB21B1FCD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6989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Bef>
                <a:spcPts val="375"/>
              </a:spcBef>
              <a:spcAft>
                <a:spcPts val="375"/>
              </a:spcAft>
            </a:pPr>
            <a:r>
              <a:rPr lang="ru-RU" sz="1200" b="0" dirty="0" smtClean="0">
                <a:solidFill>
                  <a:srgbClr val="333333"/>
                </a:solidFill>
                <a:effectLst/>
                <a:latin typeface="inherit"/>
                <a:ea typeface="Times New Roman"/>
                <a:cs typeface="Helvetica"/>
              </a:rPr>
              <a:t>В рамках Проекта прошли интересные масштабные мероприятия: Проект «Птицы</a:t>
            </a:r>
            <a:r>
              <a:rPr lang="ru-RU" sz="1200" b="0" baseline="0" dirty="0" smtClean="0">
                <a:solidFill>
                  <a:srgbClr val="333333"/>
                </a:solidFill>
                <a:effectLst/>
                <a:latin typeface="inherit"/>
                <a:ea typeface="Times New Roman"/>
                <a:cs typeface="Helvetica"/>
              </a:rPr>
              <a:t> родного края</a:t>
            </a:r>
            <a:r>
              <a:rPr lang="ru-RU" sz="1200" b="0" dirty="0" smtClean="0">
                <a:solidFill>
                  <a:srgbClr val="333333"/>
                </a:solidFill>
                <a:effectLst/>
                <a:latin typeface="inherit"/>
                <a:ea typeface="Times New Roman"/>
                <a:cs typeface="Helvetica"/>
              </a:rPr>
              <a:t>»,</a:t>
            </a:r>
            <a:r>
              <a:rPr lang="ru-RU" sz="1200" b="0" baseline="0" dirty="0" smtClean="0">
                <a:solidFill>
                  <a:srgbClr val="333333"/>
                </a:solidFill>
                <a:effectLst/>
                <a:latin typeface="inherit"/>
                <a:ea typeface="Times New Roman"/>
                <a:cs typeface="Helvetica"/>
              </a:rPr>
              <a:t> «Посади сад». </a:t>
            </a:r>
            <a:r>
              <a:rPr lang="ru-RU" sz="1200" b="0" dirty="0" smtClean="0">
                <a:solidFill>
                  <a:srgbClr val="333333"/>
                </a:solidFill>
                <a:effectLst/>
                <a:latin typeface="inherit"/>
                <a:ea typeface="Times New Roman"/>
                <a:cs typeface="Helvetica"/>
              </a:rPr>
              <a:t>Детские творческие конкурсы рисунков и поделок.</a:t>
            </a:r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71ECF-8D64-4A0C-8EAA-485FB21B1FCD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2032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effectLst/>
                <a:latin typeface="Times New Roman"/>
                <a:ea typeface="Calibri"/>
                <a:cs typeface="Times New Roman"/>
              </a:rPr>
              <a:t>Самая серьёзная, пожалуй, </a:t>
            </a:r>
            <a:r>
              <a:rPr lang="ru-RU" sz="1200" b="1" dirty="0" smtClean="0">
                <a:effectLst/>
                <a:latin typeface="Times New Roman"/>
                <a:ea typeface="Calibri"/>
                <a:cs typeface="Times New Roman"/>
              </a:rPr>
              <a:t>Умница</a:t>
            </a:r>
            <a:r>
              <a:rPr lang="ru-RU" sz="1200" dirty="0" smtClean="0">
                <a:effectLst/>
                <a:latin typeface="Times New Roman"/>
                <a:ea typeface="Calibri"/>
                <a:cs typeface="Times New Roman"/>
              </a:rPr>
              <a:t> в розовой шапочке, с двумя забавными косичками. Она носит зеленую юбочку, зеленый воротничок, желтые перчатки, темно-розовые башмачки. Умница много знает и рассказывает своим друзьям интересные истории, потому что любит читать. Нет-нет, только не надо думать, что она всегда поступает правильно и знает ответы на все вопросы. Просто из всех малышей она самая старшая, и это всё объясняет.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r>
              <a:rPr lang="ru-RU" sz="1200" dirty="0" smtClean="0">
                <a:effectLst/>
                <a:latin typeface="Times New Roman"/>
                <a:ea typeface="Calibri"/>
              </a:rPr>
              <a:t>Младшего брата-жёлудя, который носит оранжевую шапочку, темно-розовые ботинки, зеленые перчатки и такого же цвета воротничок из дубовых листьев, бордовый пояс, зовут </a:t>
            </a:r>
            <a:r>
              <a:rPr lang="ru-RU" sz="1200" b="1" dirty="0" smtClean="0">
                <a:effectLst/>
                <a:latin typeface="Times New Roman"/>
                <a:ea typeface="Calibri"/>
              </a:rPr>
              <a:t>Тихоней.</a:t>
            </a:r>
            <a:r>
              <a:rPr lang="ru-RU" sz="1200" dirty="0" smtClean="0">
                <a:effectLst/>
                <a:latin typeface="Times New Roman"/>
                <a:ea typeface="Calibri"/>
              </a:rPr>
              <a:t> Он и вправду довольно тихий и скромный, даже скорее стеснительный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71ECF-8D64-4A0C-8EAA-485FB21B1FCD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43754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>
                <a:effectLst/>
                <a:latin typeface="Times New Roman"/>
                <a:ea typeface="Calibri"/>
              </a:rPr>
              <a:t>У малышей-желудей есть подруга – веселая и общительна </a:t>
            </a:r>
            <a:r>
              <a:rPr lang="ru-RU" sz="1200" b="1" dirty="0" smtClean="0">
                <a:effectLst/>
                <a:latin typeface="Times New Roman"/>
                <a:ea typeface="Calibri"/>
              </a:rPr>
              <a:t>Елочка.</a:t>
            </a:r>
            <a:r>
              <a:rPr lang="ru-RU" sz="1200" dirty="0" smtClean="0">
                <a:effectLst/>
                <a:latin typeface="Times New Roman"/>
                <a:ea typeface="Calibri"/>
              </a:rPr>
              <a:t> Она носит бордовую шапочку и такие же башмачки, желтые перчатки и маленькую брошку-шишечку на платье. Она знакомит малышей с правилами поведения в природе.</a:t>
            </a:r>
          </a:p>
          <a:p>
            <a:r>
              <a:rPr lang="ru-RU" sz="1200" b="1" dirty="0" smtClean="0">
                <a:effectLst/>
                <a:latin typeface="Times New Roman"/>
                <a:ea typeface="Calibri"/>
              </a:rPr>
              <a:t>Шалун</a:t>
            </a:r>
            <a:r>
              <a:rPr lang="ru-RU" sz="1200" dirty="0" smtClean="0">
                <a:effectLst/>
                <a:latin typeface="Times New Roman"/>
                <a:ea typeface="Calibri"/>
              </a:rPr>
              <a:t> брат Умницы  любит веселые игры, которых знает великое множество. Он все время стремится узнать что-то новое и неизвестное, его жёлтая шапочка с торчащим дубовым листочком постоянно мелькает то тут, то там. К своей яркой шапочке Шалун подобрал синие башмачки, перчатки и шарфик.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71ECF-8D64-4A0C-8EAA-485FB21B1FCD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17881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Над созданием стенда трудились педагоги,</a:t>
            </a:r>
            <a:r>
              <a:rPr lang="ru-RU" baseline="0" dirty="0" smtClean="0"/>
              <a:t> родители и наши воспитанники – «</a:t>
            </a:r>
            <a:r>
              <a:rPr lang="ru-RU" baseline="0" dirty="0" err="1" smtClean="0"/>
              <a:t>Э</a:t>
            </a:r>
            <a:r>
              <a:rPr lang="ru-RU" baseline="0" smtClean="0"/>
              <a:t>колята</a:t>
            </a:r>
            <a:r>
              <a:rPr lang="ru-RU" baseline="0" dirty="0" smtClean="0"/>
              <a:t> – дошколята».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71ECF-8D64-4A0C-8EAA-485FB21B1FCD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899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AF7E7-3B8B-4E4A-B84B-C933FAC64B07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DC3ED-28DC-4D7E-9FBA-FA19A4DC6523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Picture 2" descr="fade-frame-7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37404" y="0"/>
            <a:ext cx="9181404" cy="6858000"/>
          </a:xfrm>
          <a:prstGeom prst="rect">
            <a:avLst/>
          </a:prstGeom>
          <a:noFill/>
        </p:spPr>
      </p:pic>
      <p:pic>
        <p:nvPicPr>
          <p:cNvPr id="10" name="Picture 2" descr="http://freedesignfile.com/upload/2014/05/Green-leaves-wave-creative-background-vector.jpg"/>
          <p:cNvPicPr>
            <a:picLocks noChangeAspect="1" noChangeArrowheads="1"/>
          </p:cNvPicPr>
          <p:nvPr userDrawn="1"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23528" y="332656"/>
            <a:ext cx="8424936" cy="6237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6" descr="115.png"/>
          <p:cNvPicPr>
            <a:picLocks noChangeAspect="1" noChangeArrowheads="1"/>
          </p:cNvPicPr>
          <p:nvPr userDrawn="1"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923928" y="980728"/>
            <a:ext cx="4762500" cy="42672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AF7E7-3B8B-4E4A-B84B-C933FAC64B07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DC3ED-28DC-4D7E-9FBA-FA19A4DC6523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6" name="Picture 2" descr="fade-frame-7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81404" cy="6858000"/>
          </a:xfrm>
          <a:prstGeom prst="rect">
            <a:avLst/>
          </a:prstGeom>
          <a:noFill/>
        </p:spPr>
      </p:pic>
      <p:pic>
        <p:nvPicPr>
          <p:cNvPr id="7" name="Picture 2" descr="http://freedesignfile.com/upload/2014/05/Green-leaves-wave-creative-background-vector.jpg"/>
          <p:cNvPicPr>
            <a:picLocks noChangeAspect="1" noChangeArrowheads="1"/>
          </p:cNvPicPr>
          <p:nvPr userDrawn="1"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5536" y="332656"/>
            <a:ext cx="8352928" cy="6237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4" name="Picture 6" descr="http://li-web.ru/"/>
          <p:cNvPicPr>
            <a:picLocks noChangeAspect="1" noChangeArrowheads="1"/>
          </p:cNvPicPr>
          <p:nvPr userDrawn="1"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971600" y="3573016"/>
            <a:ext cx="1080120" cy="710719"/>
          </a:xfrm>
          <a:prstGeom prst="rect">
            <a:avLst/>
          </a:prstGeom>
          <a:noFill/>
        </p:spPr>
      </p:pic>
      <p:pic>
        <p:nvPicPr>
          <p:cNvPr id="12" name="Picture 2" descr="9.png"/>
          <p:cNvPicPr>
            <a:picLocks noChangeAspect="1" noChangeArrowheads="1"/>
          </p:cNvPicPr>
          <p:nvPr userDrawn="1"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771800" y="4221088"/>
            <a:ext cx="1224136" cy="1224136"/>
          </a:xfrm>
          <a:prstGeom prst="rect">
            <a:avLst/>
          </a:prstGeom>
          <a:noFill/>
        </p:spPr>
      </p:pic>
      <p:pic>
        <p:nvPicPr>
          <p:cNvPr id="11" name="Picture 2" descr="http://img-fotki.yandex.ru/get/6507/20573769.d/0_82749_1b642d8e_M.jpg"/>
          <p:cNvPicPr>
            <a:picLocks noChangeAspect="1" noChangeArrowheads="1"/>
          </p:cNvPicPr>
          <p:nvPr userDrawn="1"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699792" y="5085184"/>
            <a:ext cx="1705372" cy="852686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AF7E7-3B8B-4E4A-B84B-C933FAC64B07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DC3ED-28DC-4D7E-9FBA-FA19A4DC6523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Picture 2" descr="fade-frame-7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81404" cy="6858000"/>
          </a:xfrm>
          <a:prstGeom prst="rect">
            <a:avLst/>
          </a:prstGeom>
          <a:noFill/>
        </p:spPr>
      </p:pic>
      <p:pic>
        <p:nvPicPr>
          <p:cNvPr id="5" name="Picture 2" descr="http://freedesignfile.com/upload/2014/05/Green-leaves-wave-creative-background-vector.jpg"/>
          <p:cNvPicPr>
            <a:picLocks noChangeAspect="1" noChangeArrowheads="1"/>
          </p:cNvPicPr>
          <p:nvPr userDrawn="1"/>
        </p:nvPicPr>
        <p:blipFill>
          <a:blip r:embed="rId3" cstate="screen"/>
          <a:srcRect/>
          <a:stretch>
            <a:fillRect/>
          </a:stretch>
        </p:blipFill>
        <p:spPr bwMode="auto">
          <a:xfrm rot="16200000">
            <a:off x="-1152634" y="1808818"/>
            <a:ext cx="6336704" cy="32403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9.png"/>
          <p:cNvPicPr>
            <a:picLocks noChangeAspect="1" noChangeArrowheads="1"/>
          </p:cNvPicPr>
          <p:nvPr userDrawn="1"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35696" y="3933056"/>
            <a:ext cx="1224136" cy="1224136"/>
          </a:xfrm>
          <a:prstGeom prst="rect">
            <a:avLst/>
          </a:prstGeom>
          <a:noFill/>
        </p:spPr>
      </p:pic>
      <p:pic>
        <p:nvPicPr>
          <p:cNvPr id="9" name="Picture 6" descr="http://li-web.ru/"/>
          <p:cNvPicPr>
            <a:picLocks noChangeAspect="1" noChangeArrowheads="1"/>
          </p:cNvPicPr>
          <p:nvPr userDrawn="1"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547664" y="3356992"/>
            <a:ext cx="1080120" cy="710719"/>
          </a:xfrm>
          <a:prstGeom prst="rect">
            <a:avLst/>
          </a:prstGeom>
          <a:noFill/>
        </p:spPr>
      </p:pic>
      <p:pic>
        <p:nvPicPr>
          <p:cNvPr id="6146" name="Picture 2" descr="http://img-fotki.yandex.ru/get/6507/20573769.d/0_82749_1b642d8e_M.jpg"/>
          <p:cNvPicPr>
            <a:picLocks noChangeAspect="1" noChangeArrowheads="1"/>
          </p:cNvPicPr>
          <p:nvPr userDrawn="1"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1547664" y="4869160"/>
            <a:ext cx="1705372" cy="852686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2AF7E7-3B8B-4E4A-B84B-C933FAC64B07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DC3ED-28DC-4D7E-9FBA-FA19A4DC652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embed.polyvoreimg.com/cgi/img-thing/size/y/tid/25775061.jpg" TargetMode="External"/><Relationship Id="rId2" Type="http://schemas.openxmlformats.org/officeDocument/2006/relationships/hyperlink" Target="http://img-fotki.yandex.ru/get/9059/37366204.57e/0_124eba_e48e0351_L.png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img-fotki.yandex.ru/get/6507/20573769.d/0_82749_1b642d8e_M.jpg" TargetMode="External"/><Relationship Id="rId5" Type="http://schemas.openxmlformats.org/officeDocument/2006/relationships/hyperlink" Target="http://img-fotki.yandex.ru/get/5906/valenta-mog.1df/0_7cb24_b2c1ae50_L.png" TargetMode="External"/><Relationship Id="rId4" Type="http://schemas.openxmlformats.org/officeDocument/2006/relationships/hyperlink" Target="http://img-fotki.yandex.ru/get/6430/37366204.23a/0_b73fc_4f41efa1_L.pn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jp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0"/>
            <a:ext cx="8208912" cy="1556793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  <a:latin typeface="Georgia" pitchFamily="18" charset="0"/>
              </a:rPr>
              <a:t>МБ ДОУ </a:t>
            </a:r>
            <a:r>
              <a:rPr lang="ru-RU" sz="2800" b="1" dirty="0" err="1" smtClean="0">
                <a:solidFill>
                  <a:srgbClr val="00B050"/>
                </a:solidFill>
                <a:latin typeface="Georgia" pitchFamily="18" charset="0"/>
              </a:rPr>
              <a:t>Ризоватовский</a:t>
            </a:r>
            <a:r>
              <a:rPr lang="ru-RU" sz="2800" b="1" dirty="0" smtClean="0">
                <a:solidFill>
                  <a:srgbClr val="00B050"/>
                </a:solidFill>
                <a:latin typeface="Georgia" pitchFamily="18" charset="0"/>
              </a:rPr>
              <a:t> детский сад</a:t>
            </a:r>
            <a:br>
              <a:rPr lang="ru-RU" sz="2800" b="1" dirty="0" smtClean="0">
                <a:solidFill>
                  <a:srgbClr val="00B050"/>
                </a:solidFill>
                <a:latin typeface="Georgia" pitchFamily="18" charset="0"/>
              </a:rPr>
            </a:br>
            <a:r>
              <a:rPr lang="ru-RU" sz="2400" b="1" dirty="0" smtClean="0">
                <a:solidFill>
                  <a:srgbClr val="00B050"/>
                </a:solidFill>
                <a:latin typeface="Georgia" pitchFamily="18" charset="0"/>
              </a:rPr>
              <a:t>с. </a:t>
            </a:r>
            <a:r>
              <a:rPr lang="ru-RU" sz="2400" b="1" dirty="0" err="1" smtClean="0">
                <a:solidFill>
                  <a:srgbClr val="00B050"/>
                </a:solidFill>
                <a:latin typeface="Georgia" pitchFamily="18" charset="0"/>
              </a:rPr>
              <a:t>Ризоватово</a:t>
            </a:r>
            <a:r>
              <a:rPr lang="ru-RU" sz="2400" b="1" dirty="0" smtClean="0">
                <a:solidFill>
                  <a:srgbClr val="00B050"/>
                </a:solidFill>
                <a:latin typeface="Georgia" pitchFamily="18" charset="0"/>
              </a:rPr>
              <a:t>, </a:t>
            </a:r>
            <a:r>
              <a:rPr lang="ru-RU" sz="2400" b="1" dirty="0" err="1" smtClean="0">
                <a:solidFill>
                  <a:srgbClr val="00B050"/>
                </a:solidFill>
                <a:latin typeface="Georgia" pitchFamily="18" charset="0"/>
              </a:rPr>
              <a:t>Починковского</a:t>
            </a:r>
            <a:r>
              <a:rPr lang="ru-RU" sz="2400" b="1" dirty="0" smtClean="0">
                <a:solidFill>
                  <a:srgbClr val="00B050"/>
                </a:solidFill>
                <a:latin typeface="Georgia" pitchFamily="18" charset="0"/>
              </a:rPr>
              <a:t> округа</a:t>
            </a:r>
            <a:endParaRPr lang="ru-RU" sz="2400" b="1" dirty="0">
              <a:solidFill>
                <a:srgbClr val="00B050"/>
              </a:solidFill>
              <a:latin typeface="Georg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4008" y="5373216"/>
            <a:ext cx="4280520" cy="132055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1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Составители педагоги:</a:t>
            </a:r>
          </a:p>
          <a:p>
            <a:pPr>
              <a:defRPr/>
            </a:pPr>
            <a:r>
              <a:rPr lang="ru-RU" sz="1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Зинченко Галина Викторовна</a:t>
            </a:r>
          </a:p>
          <a:p>
            <a:pPr>
              <a:defRPr/>
            </a:pPr>
            <a:r>
              <a:rPr lang="ru-RU" sz="1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Чурбанова</a:t>
            </a:r>
            <a:r>
              <a:rPr lang="ru-RU" sz="1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Екатерина Ивановна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1988840"/>
            <a:ext cx="463909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Конкурс на лучший</a:t>
            </a:r>
          </a:p>
          <a:p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стенд (уголок)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Эколята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 дошколята»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725144"/>
            <a:ext cx="1241724" cy="18448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3848" y="980728"/>
            <a:ext cx="561662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/>
              <a:t> 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Georgia" pitchFamily="18" charset="0"/>
              </a:rPr>
              <a:t>Виньетка - - </a:t>
            </a:r>
            <a:r>
              <a:rPr lang="en-AU" dirty="0" smtClean="0">
                <a:solidFill>
                  <a:schemeClr val="accent3">
                    <a:lumMod val="75000"/>
                  </a:schemeClr>
                </a:solidFill>
                <a:latin typeface="Georgia" pitchFamily="18" charset="0"/>
                <a:hlinkClick r:id="rId2"/>
              </a:rPr>
              <a:t>http://img-fotki.yandex.ru/get/9059/37366204.57e/0_124eba_e48e0351_L.png</a:t>
            </a:r>
            <a:endParaRPr lang="ru-RU" dirty="0" smtClean="0">
              <a:solidFill>
                <a:schemeClr val="accent3">
                  <a:lumMod val="75000"/>
                </a:schemeClr>
              </a:solidFill>
              <a:latin typeface="Georgi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Georgia" pitchFamily="18" charset="0"/>
              </a:rPr>
              <a:t>  Зеленая рамка – </a:t>
            </a:r>
            <a:r>
              <a:rPr lang="en-AU" dirty="0" smtClean="0">
                <a:solidFill>
                  <a:schemeClr val="accent3">
                    <a:lumMod val="75000"/>
                  </a:schemeClr>
                </a:solidFill>
                <a:latin typeface="Georgia" pitchFamily="18" charset="0"/>
                <a:hlinkClick r:id="rId3"/>
              </a:rPr>
              <a:t>http://embed.polyvoreimg.com/cgi/img-thing/size/y/tid/25775061.jpg</a:t>
            </a:r>
            <a:endParaRPr lang="ru-RU" dirty="0" smtClean="0">
              <a:solidFill>
                <a:schemeClr val="accent3">
                  <a:lumMod val="75000"/>
                </a:schemeClr>
              </a:solidFill>
              <a:latin typeface="Georgi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Georgia" pitchFamily="18" charset="0"/>
              </a:rPr>
              <a:t> Земной шар с насекомыми - </a:t>
            </a:r>
            <a:r>
              <a:rPr lang="en-AU" dirty="0" smtClean="0">
                <a:solidFill>
                  <a:schemeClr val="accent3">
                    <a:lumMod val="75000"/>
                  </a:schemeClr>
                </a:solidFill>
                <a:latin typeface="Georgia" pitchFamily="18" charset="0"/>
                <a:hlinkClick r:id="rId2"/>
              </a:rPr>
              <a:t>http://img-fotki.yandex.ru/get/9059/37366204.57e/0_124eba_e48e0351_L.png</a:t>
            </a:r>
            <a:endParaRPr lang="ru-RU" dirty="0" smtClean="0">
              <a:solidFill>
                <a:schemeClr val="accent3">
                  <a:lumMod val="75000"/>
                </a:schemeClr>
              </a:solidFill>
              <a:latin typeface="Georgi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Georgia" pitchFamily="18" charset="0"/>
              </a:rPr>
              <a:t>Земной шар - </a:t>
            </a:r>
            <a:r>
              <a:rPr lang="en-AU" dirty="0" smtClean="0">
                <a:solidFill>
                  <a:schemeClr val="accent3">
                    <a:lumMod val="75000"/>
                  </a:schemeClr>
                </a:solidFill>
                <a:latin typeface="Georgia" pitchFamily="18" charset="0"/>
                <a:hlinkClick r:id="rId4"/>
              </a:rPr>
              <a:t>http://img-fotki.yandex.ru/get/6430/37366204.23a/0_b73fc_4f41efa1_L.png</a:t>
            </a:r>
            <a:endParaRPr lang="ru-RU" dirty="0" smtClean="0">
              <a:solidFill>
                <a:schemeClr val="accent3">
                  <a:lumMod val="75000"/>
                </a:schemeClr>
              </a:solidFill>
              <a:latin typeface="Georgi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Georgia" pitchFamily="18" charset="0"/>
              </a:rPr>
              <a:t>Ромашка – </a:t>
            </a:r>
            <a:r>
              <a:rPr lang="en-AU" dirty="0" smtClean="0">
                <a:solidFill>
                  <a:schemeClr val="accent3">
                    <a:lumMod val="75000"/>
                  </a:schemeClr>
                </a:solidFill>
                <a:latin typeface="Georgia" pitchFamily="18" charset="0"/>
                <a:hlinkClick r:id="rId5"/>
              </a:rPr>
              <a:t>http://img-fotki.yandex.ru/get/5906/valenta-mog.1df/0_7cb24_b2c1ae50_L.png</a:t>
            </a:r>
            <a:endParaRPr lang="ru-RU" dirty="0" smtClean="0">
              <a:solidFill>
                <a:schemeClr val="accent3">
                  <a:lumMod val="75000"/>
                </a:schemeClr>
              </a:solidFill>
              <a:latin typeface="Georgi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Georgia" pitchFamily="18" charset="0"/>
              </a:rPr>
              <a:t>Три ромашки- </a:t>
            </a:r>
            <a:r>
              <a:rPr lang="en-AU" dirty="0" smtClean="0">
                <a:solidFill>
                  <a:schemeClr val="accent3">
                    <a:lumMod val="75000"/>
                  </a:schemeClr>
                </a:solidFill>
                <a:latin typeface="Georgia" pitchFamily="18" charset="0"/>
                <a:hlinkClick r:id="rId6"/>
              </a:rPr>
              <a:t>http://img-fotki.yandex.ru/get/6507/20573769.d/0_82749_1b642d8e_M.jpg</a:t>
            </a:r>
            <a:endParaRPr lang="ru-RU" dirty="0" smtClean="0">
              <a:solidFill>
                <a:schemeClr val="accent3">
                  <a:lumMod val="75000"/>
                </a:schemeClr>
              </a:solidFill>
              <a:latin typeface="Georgia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dirty="0" smtClean="0">
              <a:solidFill>
                <a:schemeClr val="accent3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75856" y="404664"/>
            <a:ext cx="432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  <a:latin typeface="Georgia" pitchFamily="18" charset="0"/>
              </a:rPr>
              <a:t>Интернет-ресурсы</a:t>
            </a:r>
            <a:endParaRPr lang="ru-RU" sz="2800" b="1" dirty="0">
              <a:solidFill>
                <a:srgbClr val="00B050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3"/>
          <p:cNvSpPr txBox="1">
            <a:spLocks/>
          </p:cNvSpPr>
          <p:nvPr/>
        </p:nvSpPr>
        <p:spPr>
          <a:xfrm>
            <a:off x="395536" y="355843"/>
            <a:ext cx="8424936" cy="6463308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ru-RU" b="1" i="1" dirty="0">
                <a:solidFill>
                  <a:srgbClr val="000000"/>
                </a:solidFill>
                <a:latin typeface="Times New Roman"/>
                <a:ea typeface="Times New Roman"/>
              </a:rPr>
              <a:t>«От того, как прошло детство, кто </a:t>
            </a:r>
            <a:r>
              <a:rPr lang="ru-RU" b="1" i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вёл </a:t>
            </a:r>
            <a:r>
              <a:rPr lang="ru-RU" b="1" i="1" dirty="0">
                <a:solidFill>
                  <a:srgbClr val="000000"/>
                </a:solidFill>
                <a:latin typeface="Times New Roman"/>
                <a:ea typeface="Times New Roman"/>
              </a:rPr>
              <a:t>ребенка за руку в детские годы, </a:t>
            </a:r>
            <a:br>
              <a:rPr lang="ru-RU" b="1" i="1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b="1" i="1" dirty="0">
                <a:solidFill>
                  <a:srgbClr val="000000"/>
                </a:solidFill>
                <a:latin typeface="Times New Roman"/>
                <a:ea typeface="Times New Roman"/>
              </a:rPr>
              <a:t>что вошло в его разум и сердце из </a:t>
            </a:r>
            <a:r>
              <a:rPr lang="ru-RU" b="1" i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окружающего </a:t>
            </a:r>
            <a:r>
              <a:rPr lang="ru-RU" b="1" i="1" dirty="0">
                <a:solidFill>
                  <a:srgbClr val="000000"/>
                </a:solidFill>
                <a:latin typeface="Times New Roman"/>
                <a:ea typeface="Times New Roman"/>
              </a:rPr>
              <a:t>мира - от этого в </a:t>
            </a:r>
            <a:br>
              <a:rPr lang="ru-RU" b="1" i="1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b="1" i="1" dirty="0">
                <a:solidFill>
                  <a:srgbClr val="000000"/>
                </a:solidFill>
                <a:latin typeface="Times New Roman"/>
                <a:ea typeface="Times New Roman"/>
              </a:rPr>
              <a:t>решающей степени зависит, каким </a:t>
            </a:r>
            <a:r>
              <a:rPr lang="ru-RU" b="1" i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человеком </a:t>
            </a:r>
            <a:r>
              <a:rPr lang="ru-RU" b="1" i="1" dirty="0">
                <a:solidFill>
                  <a:srgbClr val="000000"/>
                </a:solidFill>
                <a:latin typeface="Times New Roman"/>
                <a:ea typeface="Times New Roman"/>
              </a:rPr>
              <a:t>станет сегодняшний малыш». </a:t>
            </a:r>
            <a:br>
              <a:rPr lang="ru-RU" b="1" i="1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b="1" i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                                                                                                        В.А</a:t>
            </a:r>
            <a:r>
              <a:rPr lang="ru-RU" b="1" i="1" dirty="0">
                <a:solidFill>
                  <a:srgbClr val="000000"/>
                </a:solidFill>
                <a:latin typeface="Times New Roman"/>
                <a:ea typeface="Times New Roman"/>
              </a:rPr>
              <a:t>. </a:t>
            </a:r>
            <a:r>
              <a:rPr lang="ru-RU" b="1" i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Сухомлинский</a:t>
            </a:r>
          </a:p>
          <a:p>
            <a:pPr lvl="0">
              <a:spcBef>
                <a:spcPct val="20000"/>
              </a:spcBef>
              <a:defRPr/>
            </a:pPr>
            <a:r>
              <a:rPr lang="ru-RU" b="1" i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/>
            </a:r>
            <a:b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 личности с активной жизненной позицией и творческим потенциалом, способностью к самосовершенствованию, гармоничному взаимодействию с другими людьми, окружающей природой невозможно без постоянного упражнения в совершенствовании добрых человечных поступков. Эту возможность нам предоставляет реализация системы мероприятий экологической направленности в рамках социально – образовательного проекта «</a:t>
            </a:r>
            <a:r>
              <a:rPr lang="ru-RU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Эколята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дошколята»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Активное участие в работе обусловлено осознанием необходимости заботы о завтрашнем дне, желанием с помощью наших</a:t>
            </a:r>
            <a:r>
              <a:rPr kumimoji="0" lang="ru-RU" b="1" i="0" u="none" strike="noStrike" kern="1200" cap="none" spc="0" normalizeH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рук, наших дел, наших сердец сделать окружающую нас природу лучше, чище, краше.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Экологический стенд – одно из условий наглядного и действенного ознакомления детей дошкольного возраста с природой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b="1" i="0" u="none" strike="noStrike" kern="1200" cap="none" spc="0" normalizeH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Стенд «</a:t>
            </a:r>
            <a:r>
              <a:rPr kumimoji="0" lang="ru-RU" b="1" i="0" u="none" strike="noStrike" kern="1200" cap="none" spc="0" normalizeH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Эколята</a:t>
            </a:r>
            <a:r>
              <a:rPr kumimoji="0" lang="ru-RU" b="1" i="0" u="none" strike="noStrike" kern="1200" cap="none" spc="0" normalizeH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– дошколята дает возможность систематизировать экологическую работу в ДОУ; познакомить родителей с проведенными акциями; закрепить с детьми полученные знания и просто пересмотреть свое отношение к природе.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b="1" i="0" u="none" strike="noStrike" kern="1200" cap="none" spc="0" normalizeH="0" baseline="0" noProof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3"/>
          <p:cNvSpPr txBox="1">
            <a:spLocks/>
          </p:cNvSpPr>
          <p:nvPr/>
        </p:nvSpPr>
        <p:spPr>
          <a:xfrm>
            <a:off x="2627784" y="260648"/>
            <a:ext cx="6347048" cy="5521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kumimoji="0" lang="ru-RU" b="1" i="0" u="none" strike="noStrike" kern="1200" cap="none" spc="0" normalizeH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создания стенда</a:t>
            </a:r>
            <a:r>
              <a:rPr kumimoji="0" lang="ru-RU" b="0" i="0" u="none" strike="noStrike" kern="1200" cap="none" spc="0" normalizeH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 Формирование у детей основ экологического мировоззрения и экологической культуры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b="0" i="0" u="none" strike="noStrike" kern="1200" cap="none" spc="0" normalizeH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b="0" i="0" u="none" strike="noStrike" kern="1200" cap="none" spc="0" normalizeH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Формировать у детей понимание того, что красота природы бесценна, поэтому ее надо охранять;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Обогащать представления о предметах и явлениях природы растительном и животном мире, правилах поведения в природе;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Учить применять полученные знания в процессе организации элементарной трудовой деятельности, привлечь родителей к работе детского сада по экологическому воспитанию детей; 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b="0" i="0" u="none" strike="noStrike" kern="1200" cap="none" spc="0" normalizeH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Создать благоприятную атмосферу для общения всех участников образовательного пространства, воспитывать дружеские взаимоотношения в коллективе;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Воспитывать бережное отношение к объектам природы.</a:t>
            </a:r>
            <a:endParaRPr kumimoji="0" lang="ru-RU" b="0" i="0" u="none" strike="noStrike" kern="1200" cap="none" spc="0" normalizeH="0" noProof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823" y="284050"/>
            <a:ext cx="8640960" cy="64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701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610" y="116631"/>
            <a:ext cx="4915396" cy="65538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36" y="99180"/>
            <a:ext cx="3840000" cy="288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" y="3797639"/>
            <a:ext cx="3840000" cy="288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39" y="2979180"/>
            <a:ext cx="788763" cy="900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890" y="2979180"/>
            <a:ext cx="682942" cy="85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418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4581040" cy="640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76056" y="297728"/>
            <a:ext cx="3416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Пусть станет сердцу твоему</a:t>
            </a: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Понятна птичья речь -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4316" y="5517232"/>
            <a:ext cx="27794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ты научишься тому,</a:t>
            </a: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это все беречь.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0763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25" y="116632"/>
            <a:ext cx="4598966" cy="334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191" y="3284984"/>
            <a:ext cx="4254324" cy="3456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80107" y="836711"/>
            <a:ext cx="40282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Эколята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природу охраняют</a:t>
            </a: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 на минуту о ней не забывают,</a:t>
            </a: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Ведь цветы, поля и реки</a:t>
            </a: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Дает природа в дар навеки.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200" y="3792388"/>
            <a:ext cx="2874186" cy="31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058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852936"/>
            <a:ext cx="3692623" cy="388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3385822" cy="3429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4139952" y="294580"/>
            <a:ext cx="3983719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Давайте вместе </a:t>
            </a:r>
            <a:r>
              <a:rPr lang="ru-RU" dirty="0" smtClean="0"/>
              <a:t>землю </a:t>
            </a:r>
            <a:r>
              <a:rPr lang="ru-RU" dirty="0"/>
              <a:t>украшать, </a:t>
            </a:r>
            <a:endParaRPr lang="ru-RU" dirty="0" smtClean="0"/>
          </a:p>
          <a:p>
            <a:r>
              <a:rPr lang="ru-RU" dirty="0" smtClean="0"/>
              <a:t>Сажать </a:t>
            </a:r>
            <a:r>
              <a:rPr lang="ru-RU" dirty="0"/>
              <a:t>сады, цветы сажать повсюду. </a:t>
            </a:r>
            <a:endParaRPr lang="ru-RU" dirty="0" smtClean="0"/>
          </a:p>
          <a:p>
            <a:r>
              <a:rPr lang="ru-RU" dirty="0" smtClean="0"/>
              <a:t>Давайте </a:t>
            </a:r>
            <a:r>
              <a:rPr lang="ru-RU" dirty="0"/>
              <a:t>вместе </a:t>
            </a:r>
            <a:r>
              <a:rPr lang="ru-RU" dirty="0" smtClean="0"/>
              <a:t>землю уважать</a:t>
            </a:r>
          </a:p>
          <a:p>
            <a:r>
              <a:rPr lang="ru-RU" dirty="0" smtClean="0"/>
              <a:t> </a:t>
            </a:r>
            <a:r>
              <a:rPr lang="ru-RU" dirty="0"/>
              <a:t>И относиться с нежностью, как к чуду</a:t>
            </a:r>
            <a:r>
              <a:rPr lang="ru-RU" dirty="0" smtClean="0"/>
              <a:t>!</a:t>
            </a:r>
          </a:p>
          <a:p>
            <a:r>
              <a:rPr lang="ru-RU" dirty="0" smtClean="0"/>
              <a:t> </a:t>
            </a:r>
            <a:r>
              <a:rPr lang="ru-RU" dirty="0"/>
              <a:t>Мы забываем, что она у нас одна – </a:t>
            </a:r>
            <a:endParaRPr lang="ru-RU" dirty="0" smtClean="0"/>
          </a:p>
          <a:p>
            <a:r>
              <a:rPr lang="ru-RU" dirty="0" smtClean="0"/>
              <a:t>Неповторимая</a:t>
            </a:r>
            <a:r>
              <a:rPr lang="ru-RU" dirty="0"/>
              <a:t>, ранимая, живая. </a:t>
            </a:r>
            <a:endParaRPr lang="ru-RU" dirty="0" smtClean="0"/>
          </a:p>
          <a:p>
            <a:r>
              <a:rPr lang="ru-RU" dirty="0" smtClean="0"/>
              <a:t>Прекрасная</a:t>
            </a:r>
            <a:r>
              <a:rPr lang="ru-RU" dirty="0"/>
              <a:t>: хоть лето, хоть зима</a:t>
            </a:r>
            <a:r>
              <a:rPr lang="ru-RU" dirty="0" smtClean="0"/>
              <a:t>…</a:t>
            </a:r>
          </a:p>
          <a:p>
            <a:r>
              <a:rPr lang="ru-RU" dirty="0" smtClean="0"/>
              <a:t> </a:t>
            </a:r>
            <a:r>
              <a:rPr lang="ru-RU" dirty="0"/>
              <a:t>Она у нас одна, одна такая! </a:t>
            </a:r>
          </a:p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571430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548680"/>
            <a:ext cx="5112568" cy="1470025"/>
          </a:xfrm>
        </p:spPr>
        <p:txBody>
          <a:bodyPr/>
          <a:lstStyle/>
          <a:p>
            <a:r>
              <a:rPr lang="ru-RU" b="1" dirty="0" smtClean="0">
                <a:latin typeface="Monotype Corsiva" panose="03010101010201010101" pitchFamily="66" charset="0"/>
              </a:rPr>
              <a:t>Спасибо за внимание.</a:t>
            </a:r>
            <a:endParaRPr lang="ru-RU" b="1" dirty="0">
              <a:latin typeface="Monotype Corsiva" panose="03010101010201010101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5877272"/>
            <a:ext cx="6400800" cy="744488"/>
          </a:xfrm>
        </p:spPr>
        <p:txBody>
          <a:bodyPr/>
          <a:lstStyle/>
          <a:p>
            <a:r>
              <a:rPr lang="ru-RU" dirty="0" smtClean="0"/>
              <a:t>с. </a:t>
            </a:r>
            <a:r>
              <a:rPr lang="ru-RU" dirty="0" err="1" smtClean="0"/>
              <a:t>Ризоватово</a:t>
            </a:r>
            <a:r>
              <a:rPr lang="ru-RU" dirty="0" smtClean="0"/>
              <a:t> </a:t>
            </a:r>
            <a:r>
              <a:rPr lang="ru-RU" dirty="0" smtClean="0"/>
              <a:t>2021г.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87073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</TotalTime>
  <Words>705</Words>
  <Application>Microsoft Office PowerPoint</Application>
  <PresentationFormat>Экран (4:3)</PresentationFormat>
  <Paragraphs>64</Paragraphs>
  <Slides>10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МБ ДОУ Ризоватовский детский сад с. Ризоватово, Починковского округа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Анна</cp:lastModifiedBy>
  <cp:revision>21</cp:revision>
  <dcterms:created xsi:type="dcterms:W3CDTF">2014-08-12T18:36:10Z</dcterms:created>
  <dcterms:modified xsi:type="dcterms:W3CDTF">2021-04-16T17:47:52Z</dcterms:modified>
</cp:coreProperties>
</file>